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75" r:id="rId3"/>
    <p:sldId id="276" r:id="rId4"/>
    <p:sldId id="273" r:id="rId5"/>
    <p:sldId id="258" r:id="rId6"/>
    <p:sldId id="259" r:id="rId7"/>
    <p:sldId id="260" r:id="rId8"/>
    <p:sldId id="261" r:id="rId9"/>
    <p:sldId id="262" r:id="rId10"/>
    <p:sldId id="264" r:id="rId11"/>
    <p:sldId id="266" r:id="rId12"/>
    <p:sldId id="267" r:id="rId13"/>
    <p:sldId id="277" r:id="rId14"/>
    <p:sldId id="278" r:id="rId15"/>
    <p:sldId id="279" r:id="rId16"/>
    <p:sldId id="280" r:id="rId17"/>
    <p:sldId id="281" r:id="rId18"/>
    <p:sldId id="282" r:id="rId19"/>
    <p:sldId id="270" r:id="rId20"/>
    <p:sldId id="274" r:id="rId21"/>
    <p:sldId id="283" r:id="rId22"/>
    <p:sldId id="285" r:id="rId23"/>
    <p:sldId id="271" r:id="rId24"/>
    <p:sldId id="272" r:id="rId25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2FA"/>
    <a:srgbClr val="AD27B7"/>
    <a:srgbClr val="F95970"/>
    <a:srgbClr val="F452A7"/>
    <a:srgbClr val="FFEDB3"/>
    <a:srgbClr val="DF8AE6"/>
    <a:srgbClr val="EBB3EF"/>
    <a:srgbClr val="F0C9F3"/>
    <a:srgbClr val="FFDF79"/>
    <a:srgbClr val="FFD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0" autoAdjust="0"/>
  </p:normalViewPr>
  <p:slideViewPr>
    <p:cSldViewPr>
      <p:cViewPr varScale="1">
        <p:scale>
          <a:sx n="87" d="100"/>
          <a:sy n="87" d="100"/>
        </p:scale>
        <p:origin x="8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13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</a:t>
            </a:r>
            <a:r>
              <a:rPr lang="en-US" baseline="0" smtClean="0"/>
              <a:t> động tổ chức hs. GV đọc kĩ SGV để hiểu được mục tiêu của hoạt động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5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99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Giáo</a:t>
            </a:r>
            <a:r>
              <a:rPr lang="en-US" baseline="0" smtClean="0"/>
              <a:t> viên chủ động giải thích từ khó, cho hs luyện đọc từ. Từ khó có thể linh động theo vùng miền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200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662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869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700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006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889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851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89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5" indent="0">
              <a:buNone/>
              <a:defRPr sz="2400"/>
            </a:lvl3pPr>
            <a:lvl4pPr marL="1370317" indent="0">
              <a:buNone/>
              <a:defRPr sz="2000"/>
            </a:lvl4pPr>
            <a:lvl5pPr marL="1827090" indent="0">
              <a:buNone/>
              <a:defRPr sz="2000"/>
            </a:lvl5pPr>
            <a:lvl6pPr marL="2283862" indent="0">
              <a:buNone/>
              <a:defRPr sz="2000"/>
            </a:lvl6pPr>
            <a:lvl7pPr marL="2740634" indent="0">
              <a:buNone/>
              <a:defRPr sz="2000"/>
            </a:lvl7pPr>
            <a:lvl8pPr marL="3197407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620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823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17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0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5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1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7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6" indent="-228387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8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0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5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7527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61345"/>
            <a:ext cx="7304442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TRƯỜNG MẾN YÊU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02003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VÀ LỚP HỌC</a:t>
            </a:r>
            <a:endParaRPr lang="en-US" sz="3600" b="1">
              <a:solidFill>
                <a:srgbClr val="A71FB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659634" y="-848744"/>
            <a:ext cx="2469633" cy="2296731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700" y="178394"/>
            <a:ext cx="1341530" cy="1107911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ctr"/>
            <a:r>
              <a:rPr lang="en-US" sz="66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045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57150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146447"/>
            <a:ext cx="76130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ở cuối các dòng thơ những tiếng cùng vần với nhau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90059" y="580448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và lớp học</a:t>
            </a:r>
            <a:endParaRPr lang="en-US" sz="28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3711" y="1037648"/>
            <a:ext cx="3917372" cy="37702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 cửa lớp học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cây bàng già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lá xòe ra</a:t>
            </a:r>
          </a:p>
          <a:p>
            <a:pPr algn="just">
              <a:spcAft>
                <a:spcPts val="1800"/>
              </a:spcAft>
            </a:pP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 ô xanh mướt.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 ghé cửa lớp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cô giảng bài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 buổi sớm mai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ngày mưa nắng.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91083" y="1037648"/>
            <a:ext cx="5486400" cy="420110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tuần, lớp vắng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 thấy tiếng cô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 bạn vui đùa</a:t>
            </a:r>
          </a:p>
          <a:p>
            <a:pPr algn="just">
              <a:spcAft>
                <a:spcPts val="1800"/>
              </a:spcAft>
            </a:pP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bàng ngơ ngác.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hai trở lại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 học tưng bừng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xanh vui mừng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chào các bạn.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(Minh Tâm)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2397" y="1471588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già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383444" y="1896130"/>
            <a:ext cx="497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endParaRPr lang="en-US" sz="2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48000" y="3409950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2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88955" y="3834765"/>
            <a:ext cx="756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mai</a:t>
            </a:r>
            <a:endParaRPr lang="en-US" sz="2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65170" y="4257675"/>
            <a:ext cx="97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28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824697" y="1037648"/>
            <a:ext cx="93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vắng</a:t>
            </a:r>
            <a:endParaRPr lang="en-US" sz="28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324600" y="2974360"/>
            <a:ext cx="532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endParaRPr lang="en-US" sz="2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661293" y="3403610"/>
            <a:ext cx="97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bừng</a:t>
            </a:r>
            <a:endParaRPr lang="en-US" sz="2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640830" y="3823990"/>
            <a:ext cx="1067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mừng</a:t>
            </a:r>
            <a:endParaRPr lang="en-US" sz="2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40" grpId="0"/>
      <p:bldP spid="41" grpId="0"/>
      <p:bldP spid="44" grpId="0"/>
      <p:bldP spid="46" grpId="0"/>
      <p:bldP spid="48" grpId="0"/>
      <p:bldP spid="50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91083" y="361950"/>
            <a:ext cx="5486400" cy="420110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tuần, lớp vắng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 thấy tiếng cô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 bạn vui đùa</a:t>
            </a:r>
          </a:p>
          <a:p>
            <a:pPr algn="just">
              <a:spcAft>
                <a:spcPts val="1800"/>
              </a:spcAft>
            </a:pP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bàng ngơ ngác.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hai trở lại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 học tưng bừng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xanh vui mừng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chào các bạn.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(Minh Tâm)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0420" y="4554769"/>
            <a:ext cx="3824950" cy="531581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618434"/>
            <a:ext cx="8915400" cy="523184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 trường học của em với trường học của bạn nhỏ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0059" y="-952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và lớp học</a:t>
            </a:r>
            <a:endParaRPr lang="en-US" sz="28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3711" y="361950"/>
            <a:ext cx="3917372" cy="37702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 cửa lớp học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cây bàng già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lá xòe ra</a:t>
            </a:r>
          </a:p>
          <a:p>
            <a:pPr algn="just">
              <a:spcAft>
                <a:spcPts val="1800"/>
              </a:spcAft>
            </a:pP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 ô xanh mướt.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 ghé cửa lớp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cô giảng bài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 buổi sớm mai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ngày mưa nắng.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361949"/>
            <a:ext cx="2612492" cy="584739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khổ 1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0" y="4402109"/>
            <a:ext cx="9019033" cy="584739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những từ ngữ nói lên đặc điểm của cây bàng.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76" y="1191020"/>
            <a:ext cx="3917372" cy="206205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 cửa lớp học</a:t>
            </a:r>
          </a:p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cây bàng già</a:t>
            </a:r>
          </a:p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lá xòe ra</a:t>
            </a:r>
          </a:p>
          <a:p>
            <a:pPr algn="just">
              <a:spcAft>
                <a:spcPts val="1800"/>
              </a:spcAft>
            </a:pPr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 ô xanh mướt.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18926" y="2222047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97046" y="3181350"/>
            <a:ext cx="18941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81086" y="2666094"/>
            <a:ext cx="21233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69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67000" y="1269866"/>
            <a:ext cx="5085970" cy="206205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 ghé cửa lớp</a:t>
            </a:r>
          </a:p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cô giảng bài</a:t>
            </a:r>
          </a:p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 buổi sớm mai</a:t>
            </a:r>
          </a:p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ngày mưa nắng.</a:t>
            </a:r>
            <a:endParaRPr lang="en-US" sz="32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61949"/>
            <a:ext cx="2612492" cy="584739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khổ 2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0850" y="4402109"/>
            <a:ext cx="6776133" cy="584739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ghé cửa lớp để làm gì?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784296" y="2255698"/>
            <a:ext cx="3083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71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72395" y="1289317"/>
            <a:ext cx="5486400" cy="230827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hai trở lại</a:t>
            </a:r>
          </a:p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 học tưng bừng</a:t>
            </a:r>
          </a:p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xanh vui mừng</a:t>
            </a:r>
          </a:p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chào các bạn.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361949"/>
            <a:ext cx="2612492" cy="584739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khổ 4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4486966"/>
            <a:ext cx="5091009" cy="523184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hai, lớp học thế nào?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401423" y="2443455"/>
            <a:ext cx="36474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1" y="4486966"/>
            <a:ext cx="8686800" cy="523184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có gì thay đổi so với những ngày cuối tuần?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507059" y="2952750"/>
            <a:ext cx="36474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80471" y="3520101"/>
            <a:ext cx="36474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3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3600" y="1406576"/>
            <a:ext cx="5486400" cy="230827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tuần, lớp vắng</a:t>
            </a:r>
          </a:p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 thấy tiếng cô</a:t>
            </a:r>
          </a:p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 bạn vui đùa</a:t>
            </a:r>
          </a:p>
          <a:p>
            <a:pPr algn="just">
              <a:spcAft>
                <a:spcPts val="1800"/>
              </a:spcAft>
            </a:pP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bàng ngơ ngác</a:t>
            </a: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361949"/>
            <a:ext cx="2612492" cy="584739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khổ 3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356" y="4019550"/>
            <a:ext cx="8199121" cy="954071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 ngữ nào cho thấy cây bàng không vui vào những ngày cuối tuần?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071326" y="3638550"/>
            <a:ext cx="19143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4035544"/>
            <a:ext cx="8199121" cy="1019536"/>
          </a:xfrm>
          <a:prstGeom prst="rect">
            <a:avLst/>
          </a:prstGeom>
          <a:solidFill>
            <a:srgbClr val="EBB3EF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cây bàng ngơ ngác vào cuối tuần?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284620" y="1991178"/>
            <a:ext cx="1582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06170" y="2560714"/>
            <a:ext cx="37331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9009" y="3105150"/>
            <a:ext cx="37331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01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0"/>
            <a:ext cx="8458200" cy="1066800"/>
          </a:xfrm>
        </p:spPr>
        <p:txBody>
          <a:bodyPr>
            <a:norm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Sân trường em có những </a:t>
            </a:r>
            <a:r>
              <a:rPr lang="en-US" smtClean="0">
                <a:latin typeface="Arial" pitchFamily="34" charset="0"/>
                <a:cs typeface="Arial" pitchFamily="34" charset="0"/>
              </a:rPr>
              <a:t>cây </a:t>
            </a:r>
            <a:r>
              <a:rPr lang="en-US" smtClean="0">
                <a:latin typeface="Arial" pitchFamily="34" charset="0"/>
                <a:cs typeface="Arial" pitchFamily="34" charset="0"/>
              </a:rPr>
              <a:t>gì?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114550"/>
            <a:ext cx="8458200" cy="1905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 lnSpcReduction="10000"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Các loài cây trong sân trường mang lại ý nghĩa gì cho mọi người?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6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1276350"/>
            <a:ext cx="8458200" cy="1981200"/>
          </a:xfrm>
        </p:spPr>
        <p:txBody>
          <a:bodyPr>
            <a:norm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Chúng ta nên làm gì để bảo vệ cây xanh?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thuộc lòng hai khổ thơ  đầu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3542" y="1200150"/>
            <a:ext cx="3471058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 cửa lớp học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cây bàng già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lá xòe ra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 ô xanh mướt.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 ghé cửa lớp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cô giảng bài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 buổi sớm mai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ngày mưa nắng.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382" y="1293523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21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94" y="1987328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521" y="2392648"/>
            <a:ext cx="2743200" cy="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3117402"/>
            <a:ext cx="2743200" cy="34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99" y="3463052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21" y="3812591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724" y="4186801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453893"/>
            <a:ext cx="6858000" cy="461616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Ngôi trường ước mơ: </a:t>
            </a:r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hình nói tên sự vật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5320" y="453893"/>
            <a:ext cx="2619674" cy="449686"/>
            <a:chOff x="886344" y="436620"/>
            <a:chExt cx="2619674" cy="449686"/>
          </a:xfrm>
        </p:grpSpPr>
        <p:sp>
          <p:nvSpPr>
            <p:cNvPr id="6" name="Oval 5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 t="25027" r="27296" b="26758"/>
          <a:stretch/>
        </p:blipFill>
        <p:spPr bwMode="auto">
          <a:xfrm>
            <a:off x="1450436" y="1001642"/>
            <a:ext cx="6287902" cy="38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6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098459"/>
            <a:ext cx="5326568" cy="857250"/>
          </a:xfrm>
          <a:solidFill>
            <a:srgbClr val="EBAAF0"/>
          </a:solidFill>
        </p:spPr>
        <p:txBody>
          <a:bodyPr/>
          <a:lstStyle/>
          <a:p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và khởi động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52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u 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1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2000" t="-2000" r="1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EBB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EBB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52750"/>
            <a:ext cx="82296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123950"/>
            <a:ext cx="6005286" cy="2246733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</a:t>
            </a:r>
            <a:endParaRPr lang="en-US" sz="2800" b="1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Học thuộc hai khổ thơ đầu bài </a:t>
            </a:r>
            <a:r>
              <a:rPr lang="en-US" sz="2800" b="1" i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và lớp học</a:t>
            </a:r>
          </a:p>
          <a:p>
            <a:pPr algn="just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Xem bài </a:t>
            </a:r>
            <a:r>
              <a:rPr lang="en-US" sz="2800" b="1" i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trống trường trang </a:t>
            </a:r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56, trang 57</a:t>
            </a:r>
            <a:endParaRPr lang="en-US" sz="2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024664"/>
            <a:ext cx="9144000" cy="133350"/>
          </a:xfrm>
          <a:prstGeom prst="rect">
            <a:avLst/>
          </a:prstGeom>
          <a:solidFill>
            <a:srgbClr val="DF8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4514"/>
            <a:ext cx="9144000" cy="133350"/>
          </a:xfrm>
          <a:prstGeom prst="rect">
            <a:avLst/>
          </a:prstGeom>
          <a:solidFill>
            <a:srgbClr val="EBB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112566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9150" y="201863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cây trong tranh dưới đây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150" y="740310"/>
            <a:ext cx="73914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ây gì xuất hiện trong tranh?</a:t>
            </a:r>
          </a:p>
          <a:p>
            <a:pPr marL="457200" indent="-457200" algn="just">
              <a:buAutoNum type="alphaLcPeriod"/>
            </a:pP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thường thấy cây này ở đâu?</a:t>
            </a:r>
          </a:p>
        </p:txBody>
      </p:sp>
      <p:pic>
        <p:nvPicPr>
          <p:cNvPr id="1026" name="Picture 2" descr="Cây bàng mùa thu - Tuần Báo Văn Nghệ TP.H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42" y="1701879"/>
            <a:ext cx="4172858" cy="312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ây Bàng Ta , Mua Bán Cây Công Trình, Cây Bóng Mát Giá Rẻ Hà Nội -  caycanhgiagoc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2" y="1701880"/>
            <a:ext cx="4172857" cy="312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059" y="237531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và lớp học</a:t>
            </a:r>
            <a:endParaRPr lang="en-US" sz="28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711" y="779292"/>
            <a:ext cx="3917372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 cửa lớp học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cây bàng già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lá xòe ra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 ô xanh mướt.</a:t>
            </a:r>
          </a:p>
          <a:p>
            <a:pPr algn="just"/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 ghé cửa lớp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cô giảng bài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 buổi sớm mai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ngày mưa nắng.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7162800" y="105122"/>
            <a:ext cx="1752600" cy="73026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  <a:endParaRPr lang="en-US" sz="2000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1083" y="779292"/>
            <a:ext cx="5486400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tuần, lớp vắng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 thấy tiếng cô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 bạn vui đùa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bàng ngơ ngác.</a:t>
            </a:r>
          </a:p>
          <a:p>
            <a:pPr algn="just"/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hai trở lại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 học tưng bừng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xanh vui mừng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chào các bạn.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(Minh Tâm)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85800" y="4527703"/>
            <a:ext cx="7773005" cy="584739"/>
          </a:xfrm>
          <a:prstGeom prst="rect">
            <a:avLst/>
          </a:prstGeom>
          <a:solidFill>
            <a:srgbClr val="F8E2FA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thơ có mấy khổ thơ?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34744"/>
            <a:ext cx="8839200" cy="475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34744"/>
            <a:ext cx="8839200" cy="475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231" y="4531651"/>
            <a:ext cx="7773005" cy="584739"/>
          </a:xfrm>
          <a:prstGeom prst="rect">
            <a:avLst/>
          </a:prstGeom>
          <a:solidFill>
            <a:srgbClr val="F8E2FA"/>
          </a:solidFill>
        </p:spPr>
        <p:txBody>
          <a:bodyPr wrap="square" lIns="91403" tIns="45702" rIns="91403" bIns="45702" rtlCol="0">
            <a:spAutoFit/>
          </a:bodyPr>
          <a:lstStyle/>
          <a:p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khó đọc, khó hiểu trong bài.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293268" y="1739900"/>
            <a:ext cx="6023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324101" y="2130897"/>
            <a:ext cx="14858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952627" y="3714750"/>
            <a:ext cx="7429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400182" y="4124778"/>
            <a:ext cx="7429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172200" y="333375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5538" y="4396122"/>
            <a:ext cx="3642531" cy="584739"/>
          </a:xfrm>
          <a:prstGeom prst="rect">
            <a:avLst/>
          </a:prstGeom>
          <a:solidFill>
            <a:srgbClr val="F8E2FA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câu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34744"/>
            <a:ext cx="8839200" cy="475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2730" y="4373326"/>
            <a:ext cx="6096000" cy="584739"/>
          </a:xfrm>
          <a:prstGeom prst="rect">
            <a:avLst/>
          </a:prstGeom>
          <a:solidFill>
            <a:srgbClr val="F8E2FA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8484" y="4389536"/>
            <a:ext cx="6096000" cy="584739"/>
          </a:xfrm>
          <a:prstGeom prst="rect">
            <a:avLst/>
          </a:prstGeom>
          <a:solidFill>
            <a:srgbClr val="F8E2FA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theo nhóm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9266" y="4373327"/>
            <a:ext cx="6096000" cy="584739"/>
          </a:xfrm>
          <a:prstGeom prst="rect">
            <a:avLst/>
          </a:prstGeom>
          <a:solidFill>
            <a:srgbClr val="F8E2FA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34744"/>
            <a:ext cx="8839200" cy="475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34744"/>
            <a:ext cx="8839200" cy="475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4281714" y="4324350"/>
            <a:ext cx="1854200" cy="715460"/>
          </a:xfrm>
          <a:prstGeom prst="rect">
            <a:avLst/>
          </a:prstGeom>
          <a:solidFill>
            <a:srgbClr val="F8E2FA"/>
          </a:solidFill>
        </p:spPr>
      </p:pic>
      <p:sp>
        <p:nvSpPr>
          <p:cNvPr id="4" name="TextBox 3"/>
          <p:cNvSpPr txBox="1"/>
          <p:nvPr/>
        </p:nvSpPr>
        <p:spPr>
          <a:xfrm>
            <a:off x="640997" y="4432454"/>
            <a:ext cx="3642531" cy="584739"/>
          </a:xfrm>
          <a:prstGeom prst="rect">
            <a:avLst/>
          </a:prstGeom>
          <a:solidFill>
            <a:srgbClr val="F8E2FA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</a:t>
            </a: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678</Words>
  <Application>Microsoft Office PowerPoint</Application>
  <PresentationFormat>On-screen Show (16:9)</PresentationFormat>
  <Paragraphs>155</Paragraphs>
  <Slides>23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Rounded MT Bold</vt:lpstr>
      <vt:lpstr>Arial-Rounded</vt:lpstr>
      <vt:lpstr>Calibri</vt:lpstr>
      <vt:lpstr>Times New Roman</vt:lpstr>
      <vt:lpstr>Office Theme</vt:lpstr>
      <vt:lpstr>1_Office Theme</vt:lpstr>
      <vt:lpstr>PowerPoint Presentation</vt:lpstr>
      <vt:lpstr>Ôn và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Sân trường em có những cây gì?</vt:lpstr>
      <vt:lpstr>Chúng ta nên làm gì để bảo vệ cây xanh?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LanHuong</cp:lastModifiedBy>
  <cp:revision>161</cp:revision>
  <dcterms:created xsi:type="dcterms:W3CDTF">2020-12-08T15:48:47Z</dcterms:created>
  <dcterms:modified xsi:type="dcterms:W3CDTF">2022-02-26T09:16:08Z</dcterms:modified>
</cp:coreProperties>
</file>